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58" r:id="rId7"/>
    <p:sldId id="263" r:id="rId8"/>
    <p:sldId id="264" r:id="rId9"/>
    <p:sldId id="262" r:id="rId10"/>
    <p:sldId id="265"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B73153E-BBF1-4966-B814-664574EEEE30}" type="datetimeFigureOut">
              <a:rPr lang="it-IT" smtClean="0"/>
              <a:t>29/04/2020</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9218D3E1-8976-491F-A1E7-1FE5013D0A95}"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42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B73153E-BBF1-4966-B814-664574EEEE30}" type="datetimeFigureOut">
              <a:rPr lang="it-IT" smtClean="0"/>
              <a:t>29/04/2020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18D3E1-8976-491F-A1E7-1FE5013D0A95}" type="slidenum">
              <a:rPr lang="it-IT" smtClean="0"/>
              <a:t>‹N›</a:t>
            </a:fld>
            <a:endParaRPr lang="it-IT"/>
          </a:p>
        </p:txBody>
      </p:sp>
    </p:spTree>
    <p:extLst>
      <p:ext uri="{BB962C8B-B14F-4D97-AF65-F5344CB8AC3E}">
        <p14:creationId xmlns:p14="http://schemas.microsoft.com/office/powerpoint/2010/main" val="74531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B73153E-BBF1-4966-B814-664574EEEE30}"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18D3E1-8976-491F-A1E7-1FE5013D0A95}"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436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B73153E-BBF1-4966-B814-664574EEEE30}"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18D3E1-8976-491F-A1E7-1FE5013D0A95}"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45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B73153E-BBF1-4966-B814-664574EEEE30}"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18D3E1-8976-491F-A1E7-1FE5013D0A95}" type="slidenum">
              <a:rPr lang="it-IT" smtClean="0"/>
              <a:t>‹N›</a:t>
            </a:fld>
            <a:endParaRPr lang="it-IT"/>
          </a:p>
        </p:txBody>
      </p:sp>
    </p:spTree>
    <p:extLst>
      <p:ext uri="{BB962C8B-B14F-4D97-AF65-F5344CB8AC3E}">
        <p14:creationId xmlns:p14="http://schemas.microsoft.com/office/powerpoint/2010/main" val="2380200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B73153E-BBF1-4966-B814-664574EEEE30}"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18D3E1-8976-491F-A1E7-1FE5013D0A95}"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269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B73153E-BBF1-4966-B814-664574EEEE30}"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18D3E1-8976-491F-A1E7-1FE5013D0A95}"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2795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73153E-BBF1-4966-B814-664574EEEE30}"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18D3E1-8976-491F-A1E7-1FE5013D0A95}"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674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73153E-BBF1-4966-B814-664574EEEE30}"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18D3E1-8976-491F-A1E7-1FE5013D0A95}"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54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73153E-BBF1-4966-B814-664574EEEE30}"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18D3E1-8976-491F-A1E7-1FE5013D0A95}" type="slidenum">
              <a:rPr lang="it-IT" smtClean="0"/>
              <a:t>‹N›</a:t>
            </a:fld>
            <a:endParaRPr lang="it-IT"/>
          </a:p>
        </p:txBody>
      </p:sp>
    </p:spTree>
    <p:extLst>
      <p:ext uri="{BB962C8B-B14F-4D97-AF65-F5344CB8AC3E}">
        <p14:creationId xmlns:p14="http://schemas.microsoft.com/office/powerpoint/2010/main" val="115803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B73153E-BBF1-4966-B814-664574EEEE30}" type="datetimeFigureOut">
              <a:rPr lang="it-IT" smtClean="0"/>
              <a:t>29/04/2020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218D3E1-8976-491F-A1E7-1FE5013D0A95}"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28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B73153E-BBF1-4966-B814-664574EEEE30}" type="datetimeFigureOut">
              <a:rPr lang="it-IT" smtClean="0"/>
              <a:t>29/04/2020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18D3E1-8976-491F-A1E7-1FE5013D0A95}" type="slidenum">
              <a:rPr lang="it-IT" smtClean="0"/>
              <a:t>‹N›</a:t>
            </a:fld>
            <a:endParaRPr lang="it-IT"/>
          </a:p>
        </p:txBody>
      </p:sp>
    </p:spTree>
    <p:extLst>
      <p:ext uri="{BB962C8B-B14F-4D97-AF65-F5344CB8AC3E}">
        <p14:creationId xmlns:p14="http://schemas.microsoft.com/office/powerpoint/2010/main" val="231884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B73153E-BBF1-4966-B814-664574EEEE30}" type="datetimeFigureOut">
              <a:rPr lang="it-IT" smtClean="0"/>
              <a:t>29/04/2020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218D3E1-8976-491F-A1E7-1FE5013D0A95}"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98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B73153E-BBF1-4966-B814-664574EEEE30}" type="datetimeFigureOut">
              <a:rPr lang="it-IT" smtClean="0"/>
              <a:t>29/04/2020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218D3E1-8976-491F-A1E7-1FE5013D0A95}"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77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3153E-BBF1-4966-B814-664574EEEE30}" type="datetimeFigureOut">
              <a:rPr lang="it-IT" smtClean="0"/>
              <a:t>29/04/2020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218D3E1-8976-491F-A1E7-1FE5013D0A95}" type="slidenum">
              <a:rPr lang="it-IT" smtClean="0"/>
              <a:t>‹N›</a:t>
            </a:fld>
            <a:endParaRPr lang="it-IT"/>
          </a:p>
        </p:txBody>
      </p:sp>
    </p:spTree>
    <p:extLst>
      <p:ext uri="{BB962C8B-B14F-4D97-AF65-F5344CB8AC3E}">
        <p14:creationId xmlns:p14="http://schemas.microsoft.com/office/powerpoint/2010/main" val="266392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B73153E-BBF1-4966-B814-664574EEEE30}" type="datetimeFigureOut">
              <a:rPr lang="it-IT" smtClean="0"/>
              <a:t>29/04/2020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18D3E1-8976-491F-A1E7-1FE5013D0A95}"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18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B73153E-BBF1-4966-B814-664574EEEE30}" type="datetimeFigureOut">
              <a:rPr lang="it-IT" smtClean="0"/>
              <a:t>29/04/2020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218D3E1-8976-491F-A1E7-1FE5013D0A95}" type="slidenum">
              <a:rPr lang="it-IT" smtClean="0"/>
              <a:t>‹N›</a:t>
            </a:fld>
            <a:endParaRPr lang="it-IT"/>
          </a:p>
        </p:txBody>
      </p:sp>
    </p:spTree>
    <p:extLst>
      <p:ext uri="{BB962C8B-B14F-4D97-AF65-F5344CB8AC3E}">
        <p14:creationId xmlns:p14="http://schemas.microsoft.com/office/powerpoint/2010/main" val="19957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73153E-BBF1-4966-B814-664574EEEE30}" type="datetimeFigureOut">
              <a:rPr lang="it-IT" smtClean="0"/>
              <a:t>29/04/2020</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18D3E1-8976-491F-A1E7-1FE5013D0A95}" type="slidenum">
              <a:rPr lang="it-IT" smtClean="0"/>
              <a:t>‹N›</a:t>
            </a:fld>
            <a:endParaRPr lang="it-IT"/>
          </a:p>
        </p:txBody>
      </p:sp>
    </p:spTree>
    <p:extLst>
      <p:ext uri="{BB962C8B-B14F-4D97-AF65-F5344CB8AC3E}">
        <p14:creationId xmlns:p14="http://schemas.microsoft.com/office/powerpoint/2010/main" val="811663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4A27C5C3-0EEA-4192-87A2-E1B5281827B5}"/>
              </a:ext>
            </a:extLst>
          </p:cNvPr>
          <p:cNvSpPr>
            <a:spLocks noGrp="1"/>
          </p:cNvSpPr>
          <p:nvPr>
            <p:ph type="ctrTitle"/>
          </p:nvPr>
        </p:nvSpPr>
        <p:spPr>
          <a:xfrm>
            <a:off x="2567032" y="1971413"/>
            <a:ext cx="6941036" cy="2416028"/>
          </a:xfrm>
        </p:spPr>
        <p:txBody>
          <a:bodyPr>
            <a:normAutofit fontScale="90000"/>
          </a:bodyPr>
          <a:lstStyle/>
          <a:p>
            <a:br>
              <a:rPr lang="it-IT" b="1" dirty="0"/>
            </a:br>
            <a:br>
              <a:rPr lang="it-IT" b="1" dirty="0"/>
            </a:br>
            <a:br>
              <a:rPr lang="it-IT" b="1" dirty="0"/>
            </a:br>
            <a:br>
              <a:rPr lang="it-IT" b="1" dirty="0"/>
            </a:br>
            <a:br>
              <a:rPr lang="it-IT" b="1" dirty="0"/>
            </a:br>
            <a:r>
              <a:rPr lang="it-IT" b="1" dirty="0"/>
              <a:t>Come progettare una lezione a distanza</a:t>
            </a:r>
            <a:br>
              <a:rPr lang="it-IT" b="1" dirty="0"/>
            </a:br>
            <a:endParaRPr lang="it-IT" dirty="0"/>
          </a:p>
        </p:txBody>
      </p:sp>
      <p:pic>
        <p:nvPicPr>
          <p:cNvPr id="3" name="VOCES8 The Sound of Silence">
            <a:hlinkClick r:id="" action="ppaction://media"/>
            <a:extLst>
              <a:ext uri="{FF2B5EF4-FFF2-40B4-BE49-F238E27FC236}">
                <a16:creationId xmlns:a16="http://schemas.microsoft.com/office/drawing/2014/main" id="{2A518F4D-88D3-4983-9BB4-F63F61DB4D0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 y="6177793"/>
            <a:ext cx="609600" cy="609600"/>
          </a:xfrm>
          <a:prstGeom prst="rect">
            <a:avLst/>
          </a:prstGeom>
        </p:spPr>
      </p:pic>
    </p:spTree>
    <p:extLst>
      <p:ext uri="{BB962C8B-B14F-4D97-AF65-F5344CB8AC3E}">
        <p14:creationId xmlns:p14="http://schemas.microsoft.com/office/powerpoint/2010/main" val="559322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1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2250"/>
                            </p:stCondLst>
                            <p:childTnLst>
                              <p:par>
                                <p:cTn id="12" presetID="1" presetClass="mediacall" presetSubtype="0" fill="hold" nodeType="afterEffect">
                                  <p:stCondLst>
                                    <p:cond delay="0"/>
                                  </p:stCondLst>
                                  <p:childTnLst>
                                    <p:cmd type="call" cmd="playFrom(0.0)">
                                      <p:cBhvr>
                                        <p:cTn id="13"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8182" numSld="999">
                <p:cTn id="14" repeatCount="indefinite"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8D6CD92-1027-4B5E-99EA-DD1DDADAA266}"/>
              </a:ext>
            </a:extLst>
          </p:cNvPr>
          <p:cNvSpPr/>
          <p:nvPr/>
        </p:nvSpPr>
        <p:spPr>
          <a:xfrm rot="10800000" flipV="1">
            <a:off x="974927" y="775986"/>
            <a:ext cx="6838127" cy="369332"/>
          </a:xfrm>
          <a:prstGeom prst="rect">
            <a:avLst/>
          </a:prstGeom>
        </p:spPr>
        <p:txBody>
          <a:bodyPr wrap="square">
            <a:spAutoFit/>
          </a:bodyPr>
          <a:lstStyle/>
          <a:p>
            <a:pPr fontAlgn="base"/>
            <a:r>
              <a:rPr lang="it-IT" b="1" i="0" dirty="0">
                <a:solidFill>
                  <a:srgbClr val="474747"/>
                </a:solidFill>
                <a:effectLst/>
                <a:latin typeface="inherit"/>
              </a:rPr>
              <a:t>La lezione segmentata in 40 minuti</a:t>
            </a:r>
            <a:endParaRPr lang="it-IT" b="1" i="0" dirty="0">
              <a:solidFill>
                <a:srgbClr val="474747"/>
              </a:solidFill>
              <a:effectLst/>
              <a:latin typeface="PT Serif"/>
            </a:endParaRPr>
          </a:p>
        </p:txBody>
      </p:sp>
      <p:sp>
        <p:nvSpPr>
          <p:cNvPr id="3" name="Rettangolo 2">
            <a:extLst>
              <a:ext uri="{FF2B5EF4-FFF2-40B4-BE49-F238E27FC236}">
                <a16:creationId xmlns:a16="http://schemas.microsoft.com/office/drawing/2014/main" id="{5D9F133A-A535-464C-90DC-5591E40A6CEA}"/>
              </a:ext>
            </a:extLst>
          </p:cNvPr>
          <p:cNvSpPr/>
          <p:nvPr/>
        </p:nvSpPr>
        <p:spPr>
          <a:xfrm>
            <a:off x="1318846" y="1291905"/>
            <a:ext cx="9595231" cy="4524315"/>
          </a:xfrm>
          <a:prstGeom prst="rect">
            <a:avLst/>
          </a:prstGeom>
        </p:spPr>
        <p:txBody>
          <a:bodyPr wrap="square">
            <a:spAutoFit/>
          </a:bodyPr>
          <a:lstStyle/>
          <a:p>
            <a:r>
              <a:rPr lang="it-IT" b="0" i="0" dirty="0">
                <a:solidFill>
                  <a:srgbClr val="474747"/>
                </a:solidFill>
                <a:effectLst/>
                <a:latin typeface="PT Serif"/>
              </a:rPr>
              <a:t>Al tempo della </a:t>
            </a:r>
            <a:r>
              <a:rPr lang="it-IT" b="0" i="0" dirty="0" err="1">
                <a:solidFill>
                  <a:srgbClr val="474747"/>
                </a:solidFill>
                <a:effectLst/>
                <a:latin typeface="PT Serif"/>
              </a:rPr>
              <a:t>DaD</a:t>
            </a:r>
            <a:r>
              <a:rPr lang="it-IT" b="0" i="0" dirty="0">
                <a:solidFill>
                  <a:srgbClr val="474747"/>
                </a:solidFill>
                <a:effectLst/>
                <a:latin typeface="PT Serif"/>
              </a:rPr>
              <a:t> sarebbe utile una struttura della lezione immaginata e realizzata in parti complete, che siano brevi e gradevolmente ritmate. Si dovrebbero alternare momenti ‘brevi’ di lezione indirizzata dal docente con momenti operati innescati e coordinati dagli studenti e, poi, i successivi feedback. Questa costruzione si potrebbe replicare in più ‘segmenti’ in base alla durata a propria disposizione e alle risposte degli alunni, di qualsiasi età essi siano. Una lezione, al massimo, di 35/40 minuti, articolata in: conoscenze (5 minuti), lezione (10 minuti), attività (10 minuti), restituzione (10 minuti) e conclusione (5 minuti). Le conoscenze riguardano la necessaria “verifica delle preconoscenze o brainstorming per iniziare”; la lezione, invece, riguarda i “momenti ‘brevi’ di spiegazione senza rinunciare alla complessità”; le attività “operative per mettere in pratica, confrontarsi, riconoscere le eventuali difficoltà”; la restituzione, ovvero, la “condivisione, il feedback e i chiarimenti fatti nelle attività degli studenti”; ed, infine, la restituzione che “fornisce spunti e consigli metacognitivi oltre che con i tradizionali compiti”. In questo senso e progettando questi interventi è certamente possibile pensare ad una lezione funzionale con effetti positivi. Per avere risultati, come detto, è necessario tenere presente che i tempi sono variabili e che lo schema non è fisso (il numero di segmenti discende dalla lezione e dalla classe in cui si opera).</a:t>
            </a:r>
            <a:endParaRPr lang="it-IT" dirty="0"/>
          </a:p>
        </p:txBody>
      </p:sp>
    </p:spTree>
    <p:extLst>
      <p:ext uri="{BB962C8B-B14F-4D97-AF65-F5344CB8AC3E}">
        <p14:creationId xmlns:p14="http://schemas.microsoft.com/office/powerpoint/2010/main" val="279639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6590FA2-1CBF-4689-97A4-43EC148B0ED3}"/>
              </a:ext>
            </a:extLst>
          </p:cNvPr>
          <p:cNvSpPr/>
          <p:nvPr/>
        </p:nvSpPr>
        <p:spPr>
          <a:xfrm>
            <a:off x="822120" y="1003237"/>
            <a:ext cx="6476302" cy="369332"/>
          </a:xfrm>
          <a:prstGeom prst="rect">
            <a:avLst/>
          </a:prstGeom>
        </p:spPr>
        <p:txBody>
          <a:bodyPr wrap="square">
            <a:spAutoFit/>
          </a:bodyPr>
          <a:lstStyle/>
          <a:p>
            <a:pPr fontAlgn="base"/>
            <a:r>
              <a:rPr lang="it-IT" b="1" i="0" dirty="0">
                <a:solidFill>
                  <a:srgbClr val="474747"/>
                </a:solidFill>
                <a:effectLst/>
                <a:latin typeface="inherit"/>
              </a:rPr>
              <a:t>Cosa attenzionare nella progettazione della lezione</a:t>
            </a:r>
            <a:endParaRPr lang="it-IT" b="1" i="0" dirty="0">
              <a:solidFill>
                <a:srgbClr val="474747"/>
              </a:solidFill>
              <a:effectLst/>
              <a:latin typeface="PT Serif"/>
            </a:endParaRPr>
          </a:p>
        </p:txBody>
      </p:sp>
      <p:sp>
        <p:nvSpPr>
          <p:cNvPr id="3" name="Rettangolo 2">
            <a:extLst>
              <a:ext uri="{FF2B5EF4-FFF2-40B4-BE49-F238E27FC236}">
                <a16:creationId xmlns:a16="http://schemas.microsoft.com/office/drawing/2014/main" id="{71D11DCF-0F1B-4D42-A00A-0FD7FCC79100}"/>
              </a:ext>
            </a:extLst>
          </p:cNvPr>
          <p:cNvSpPr/>
          <p:nvPr/>
        </p:nvSpPr>
        <p:spPr>
          <a:xfrm>
            <a:off x="1963024" y="2189527"/>
            <a:ext cx="8330268" cy="2862322"/>
          </a:xfrm>
          <a:prstGeom prst="rect">
            <a:avLst/>
          </a:prstGeom>
        </p:spPr>
        <p:txBody>
          <a:bodyPr wrap="square">
            <a:spAutoFit/>
          </a:bodyPr>
          <a:lstStyle/>
          <a:p>
            <a:pPr fontAlgn="base"/>
            <a:r>
              <a:rPr lang="it-IT" b="0" i="0" dirty="0">
                <a:solidFill>
                  <a:srgbClr val="474747"/>
                </a:solidFill>
                <a:effectLst/>
                <a:latin typeface="PT Serif"/>
              </a:rPr>
              <a:t>Cosa attenzionare nella progettazione della lezione? Tutto e poco, la scelta ricade nella libera valutazione dei docenti.</a:t>
            </a:r>
          </a:p>
          <a:p>
            <a:pPr fontAlgn="base"/>
            <a:r>
              <a:rPr lang="it-IT" b="0" i="0" dirty="0">
                <a:solidFill>
                  <a:srgbClr val="474747"/>
                </a:solidFill>
                <a:effectLst/>
                <a:latin typeface="PT Serif"/>
              </a:rPr>
              <a:t>Naturalmente, il nome del docente, la disciplina, l’argomento della lezione, la micro-abilità, la classe, il tempo, il materiale didattico (sia quello fornito dal docente che strutturato dagli alunni), le piattaforme utilizzate, la scansione dei 5 momenti con attenzione al docente (cosa fa e cosa usa) e agli alunni (cosa fanno e cosa usano), e dopo la verifica (restituzione) e la valutazione (conclusioni), anche il feedback (forze, debolezze, opportunità e minacce). Bisogna stare attenti che, trattandosi di </a:t>
            </a:r>
            <a:r>
              <a:rPr lang="it-IT" b="0" i="0" dirty="0" err="1">
                <a:solidFill>
                  <a:srgbClr val="474747"/>
                </a:solidFill>
                <a:effectLst/>
                <a:latin typeface="PT Serif"/>
              </a:rPr>
              <a:t>DaD</a:t>
            </a:r>
            <a:r>
              <a:rPr lang="it-IT" b="0" i="0" dirty="0">
                <a:solidFill>
                  <a:srgbClr val="474747"/>
                </a:solidFill>
                <a:effectLst/>
                <a:latin typeface="PT Serif"/>
              </a:rPr>
              <a:t>, sarebbe opportuno e consigliabile allegare e trattenere tutta la documentazione della lezione.</a:t>
            </a:r>
          </a:p>
        </p:txBody>
      </p:sp>
    </p:spTree>
    <p:extLst>
      <p:ext uri="{BB962C8B-B14F-4D97-AF65-F5344CB8AC3E}">
        <p14:creationId xmlns:p14="http://schemas.microsoft.com/office/powerpoint/2010/main" val="284974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7D62DE3-463A-4659-866D-EEFAB95198B5}"/>
              </a:ext>
            </a:extLst>
          </p:cNvPr>
          <p:cNvSpPr txBox="1"/>
          <p:nvPr/>
        </p:nvSpPr>
        <p:spPr>
          <a:xfrm>
            <a:off x="1988191" y="2223083"/>
            <a:ext cx="8028264" cy="707886"/>
          </a:xfrm>
          <a:prstGeom prst="rect">
            <a:avLst/>
          </a:prstGeom>
          <a:noFill/>
        </p:spPr>
        <p:txBody>
          <a:bodyPr wrap="square" rtlCol="0">
            <a:spAutoFit/>
          </a:bodyPr>
          <a:lstStyle/>
          <a:p>
            <a:r>
              <a:rPr lang="it-IT" sz="4000" dirty="0"/>
              <a:t>Arrivederci e grazie per l’attenzione</a:t>
            </a:r>
          </a:p>
        </p:txBody>
      </p:sp>
    </p:spTree>
    <p:extLst>
      <p:ext uri="{BB962C8B-B14F-4D97-AF65-F5344CB8AC3E}">
        <p14:creationId xmlns:p14="http://schemas.microsoft.com/office/powerpoint/2010/main" val="1653401559"/>
      </p:ext>
    </p:extLst>
  </p:cSld>
  <p:clrMapOvr>
    <a:masterClrMapping/>
  </p:clrMapOvr>
  <mc:AlternateContent xmlns:mc="http://schemas.openxmlformats.org/markup-compatibility/2006" xmlns:p14="http://schemas.microsoft.com/office/powerpoint/2010/main">
    <mc:Choice Requires="p14">
      <p:transition spd="slow" p14:dur="450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3EE27FC-5AEC-461D-A9B5-FC6E678568EB}"/>
              </a:ext>
            </a:extLst>
          </p:cNvPr>
          <p:cNvSpPr/>
          <p:nvPr/>
        </p:nvSpPr>
        <p:spPr>
          <a:xfrm>
            <a:off x="1342239" y="1283516"/>
            <a:ext cx="9595392" cy="3693319"/>
          </a:xfrm>
          <a:prstGeom prst="rect">
            <a:avLst/>
          </a:prstGeom>
        </p:spPr>
        <p:txBody>
          <a:bodyPr wrap="square">
            <a:spAutoFit/>
          </a:bodyPr>
          <a:lstStyle/>
          <a:p>
            <a:r>
              <a:rPr lang="it-IT" b="0" i="0" dirty="0">
                <a:solidFill>
                  <a:srgbClr val="474747"/>
                </a:solidFill>
                <a:effectLst/>
                <a:latin typeface="PT Serif"/>
              </a:rPr>
              <a:t>La domanda che ci si pone e sulla quale vogliamo ragionare è se sia utile (e se sì quanto lo sia), progettare una lezione a distanza. Naturalmente nulla avendo ciò a che vedere con quella </a:t>
            </a:r>
            <a:r>
              <a:rPr lang="it-IT" b="0" i="0" dirty="0" err="1">
                <a:solidFill>
                  <a:srgbClr val="474747"/>
                </a:solidFill>
                <a:effectLst/>
                <a:latin typeface="PT Serif"/>
              </a:rPr>
              <a:t>ri</a:t>
            </a:r>
            <a:r>
              <a:rPr lang="it-IT" b="0" i="0" dirty="0">
                <a:solidFill>
                  <a:srgbClr val="474747"/>
                </a:solidFill>
                <a:effectLst/>
                <a:latin typeface="PT Serif"/>
              </a:rPr>
              <a:t>-progettazione che ha richiesto e, ormai ovunque ottenuto, il ministro sulla scorta di un’analisi, assai apprezzabile, che riguardava l’avvenuta modificazione dell’erogazione della didattica che non poteva non avere delle ricadute sulla progettazione dell’intervento educativo d’inizio anno scolastico. Serietà voleva, infatti, che almeno su ciò ci fosse un confronto (cosa che c’è stato) nelle sedi opportune e legittimate a dire la loro sull’intervento educativo, didattico e formativo. Progettare una lezione (da intenderla come progettare un’</a:t>
            </a:r>
            <a:r>
              <a:rPr lang="it-IT" b="0" i="0" dirty="0" err="1">
                <a:solidFill>
                  <a:srgbClr val="474747"/>
                </a:solidFill>
                <a:effectLst/>
                <a:latin typeface="PT Serif"/>
              </a:rPr>
              <a:t>UdA</a:t>
            </a:r>
            <a:r>
              <a:rPr lang="it-IT" b="0" i="0" dirty="0">
                <a:solidFill>
                  <a:srgbClr val="474747"/>
                </a:solidFill>
                <a:effectLst/>
                <a:latin typeface="PT Serif"/>
              </a:rPr>
              <a:t> e non il semplice intervento educativo, giornaliero) nella quale far intervenire (e poi per quanto) elementi che attengono ai saperi, alle conoscenze, alle competenze, alla lezione stessa, alle attività da proporre, alla modalità di restituzione delle verifiche e alla loro valutazione (con una duplice valenza: a) autovalutazione del processo e degli apprendimenti; b) valutazione dell’intervento educativo e formativo).</a:t>
            </a:r>
            <a:endParaRPr lang="it-IT" dirty="0"/>
          </a:p>
        </p:txBody>
      </p:sp>
    </p:spTree>
    <p:extLst>
      <p:ext uri="{BB962C8B-B14F-4D97-AF65-F5344CB8AC3E}">
        <p14:creationId xmlns:p14="http://schemas.microsoft.com/office/powerpoint/2010/main" val="17436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ED39996-F674-4917-993C-2B3064811849}"/>
              </a:ext>
            </a:extLst>
          </p:cNvPr>
          <p:cNvSpPr/>
          <p:nvPr/>
        </p:nvSpPr>
        <p:spPr>
          <a:xfrm>
            <a:off x="1529863" y="826477"/>
            <a:ext cx="9355014" cy="4247317"/>
          </a:xfrm>
          <a:prstGeom prst="rect">
            <a:avLst/>
          </a:prstGeom>
        </p:spPr>
        <p:txBody>
          <a:bodyPr wrap="square">
            <a:spAutoFit/>
          </a:bodyPr>
          <a:lstStyle/>
          <a:p>
            <a:r>
              <a:rPr lang="it-IT" b="0" i="0" dirty="0">
                <a:solidFill>
                  <a:srgbClr val="474747"/>
                </a:solidFill>
                <a:effectLst/>
                <a:latin typeface="PT Serif"/>
              </a:rPr>
              <a:t>E per rispondere alla domanda, ovvero quale relativa all’utilità di una progettazione della lezione a distanza, bisogna ribadire, con forza, che la scuola italiana e gli insegnanti sono vittime sacrificali di una moltitudine di innovazioni e di impegni che talvolta servono davvero a poco se non ad ingessare la scuola e a distogliere il vero impegno da ciò che serve, ovvero la formazione continua e incessante, questa sì, che dovrebbe, invece, sostituire la molteplicità di impegni inutili che la scuola si dà e cadenza, mensilmente come se il saper riempire il piano delle attività fosse più importante del dover renderlo utile e fruttuoso, cosa che, purtroppo, non lo è nella maggior parte dei casi. Piani delle attività diventati casa di riposo di una miriade di riunioni inutili che potrebbero essere facilmente sostituite da un piano meticoloso di formazione che deve rimanere a carico della scuola e non destinato alla buona volontà dei docenti. Si è bravi se si capisce questo. In questa prospettiva bisogna ammettere che una progettazione delle lezioni può esistere, anche se a distanza, può esistere solo se diventa motore di sperimentazione (a carico delle ore funzionali all’insegnamento) e di confronto pedagogico. Basta con questo infruttuoso e dispendioso accavallamento di impegni.</a:t>
            </a:r>
            <a:endParaRPr lang="it-IT" dirty="0"/>
          </a:p>
        </p:txBody>
      </p:sp>
    </p:spTree>
    <p:extLst>
      <p:ext uri="{BB962C8B-B14F-4D97-AF65-F5344CB8AC3E}">
        <p14:creationId xmlns:p14="http://schemas.microsoft.com/office/powerpoint/2010/main" val="81185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EA38AA5-9EBA-497D-AAA7-BCD3D3814820}"/>
              </a:ext>
            </a:extLst>
          </p:cNvPr>
          <p:cNvSpPr/>
          <p:nvPr/>
        </p:nvSpPr>
        <p:spPr>
          <a:xfrm>
            <a:off x="1354015" y="1305342"/>
            <a:ext cx="9671539" cy="2585323"/>
          </a:xfrm>
          <a:prstGeom prst="rect">
            <a:avLst/>
          </a:prstGeom>
        </p:spPr>
        <p:txBody>
          <a:bodyPr wrap="square">
            <a:spAutoFit/>
          </a:bodyPr>
          <a:lstStyle/>
          <a:p>
            <a:r>
              <a:rPr lang="it-IT" b="0" i="0" dirty="0">
                <a:solidFill>
                  <a:srgbClr val="474747"/>
                </a:solidFill>
                <a:effectLst/>
                <a:latin typeface="PT Serif"/>
              </a:rPr>
              <a:t>Serve ed è utile se alla progettazione si è capaci di dare un senso, un significato metodologico e didattico, se si riesce a trarne un’utilità, non già per sé, ma per gli alunni, talvolta vittime di pressapochismo e superficialità pedagogica. Si risparmia tempo sulla didattica e sulla sua progettazione per investirla in ore consumate in riunioni di dipartimenti, riunioni varie, consigli e riunioni di staff, inutilmente convocate credendo e sperando che in esse risiede, magicamente, la scuola di qualità. E su, via, con carte da compilare, questionari da inviare, format e relazioni. La progettazione della lezione sì, ma a condizione che essa non sia fondata sulla volontà dell’insegnante ma su di una scelta scientificamente fatta e percorsa dal collegio dei docenti e dal dirigente scolastico. Allora bene venga.</a:t>
            </a:r>
            <a:endParaRPr lang="it-IT" dirty="0"/>
          </a:p>
        </p:txBody>
      </p:sp>
    </p:spTree>
    <p:extLst>
      <p:ext uri="{BB962C8B-B14F-4D97-AF65-F5344CB8AC3E}">
        <p14:creationId xmlns:p14="http://schemas.microsoft.com/office/powerpoint/2010/main" val="3117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8F87CE8-1AFF-44A5-917B-FB013FA521F6}"/>
              </a:ext>
            </a:extLst>
          </p:cNvPr>
          <p:cNvSpPr/>
          <p:nvPr/>
        </p:nvSpPr>
        <p:spPr>
          <a:xfrm rot="10800000" flipV="1">
            <a:off x="721452" y="705428"/>
            <a:ext cx="4681057" cy="369332"/>
          </a:xfrm>
          <a:prstGeom prst="rect">
            <a:avLst/>
          </a:prstGeom>
        </p:spPr>
        <p:txBody>
          <a:bodyPr wrap="square">
            <a:spAutoFit/>
          </a:bodyPr>
          <a:lstStyle/>
          <a:p>
            <a:pPr fontAlgn="base"/>
            <a:r>
              <a:rPr lang="it-IT" b="1" i="0" dirty="0">
                <a:solidFill>
                  <a:srgbClr val="474747"/>
                </a:solidFill>
                <a:effectLst/>
                <a:latin typeface="inherit"/>
              </a:rPr>
              <a:t>Quale progettazione di lezione?</a:t>
            </a:r>
            <a:endParaRPr lang="it-IT" b="1" i="0" dirty="0">
              <a:solidFill>
                <a:srgbClr val="474747"/>
              </a:solidFill>
              <a:effectLst/>
              <a:latin typeface="PT Serif"/>
            </a:endParaRPr>
          </a:p>
        </p:txBody>
      </p:sp>
      <p:sp>
        <p:nvSpPr>
          <p:cNvPr id="3" name="Rettangolo 2">
            <a:extLst>
              <a:ext uri="{FF2B5EF4-FFF2-40B4-BE49-F238E27FC236}">
                <a16:creationId xmlns:a16="http://schemas.microsoft.com/office/drawing/2014/main" id="{17407533-51B4-429B-977C-FD0FCBB1A72F}"/>
              </a:ext>
            </a:extLst>
          </p:cNvPr>
          <p:cNvSpPr/>
          <p:nvPr/>
        </p:nvSpPr>
        <p:spPr>
          <a:xfrm>
            <a:off x="1424354" y="1283516"/>
            <a:ext cx="9607170" cy="3816429"/>
          </a:xfrm>
          <a:prstGeom prst="rect">
            <a:avLst/>
          </a:prstGeom>
        </p:spPr>
        <p:txBody>
          <a:bodyPr wrap="square">
            <a:spAutoFit/>
          </a:bodyPr>
          <a:lstStyle/>
          <a:p>
            <a:pPr fontAlgn="base"/>
            <a:r>
              <a:rPr lang="it-IT" sz="1600" b="0" i="0" dirty="0">
                <a:solidFill>
                  <a:srgbClr val="474747"/>
                </a:solidFill>
                <a:effectLst/>
                <a:latin typeface="PT Serif"/>
              </a:rPr>
              <a:t>Se tale progettazione dovesse diventare o tornare ad essere un inutile riempimento di format, più o meno articolati, per compiacere chi li realizza, allora no. Finirebbe come la </a:t>
            </a:r>
            <a:r>
              <a:rPr lang="it-IT" sz="1600" b="0" i="0" dirty="0" err="1">
                <a:solidFill>
                  <a:srgbClr val="474747"/>
                </a:solidFill>
                <a:effectLst/>
                <a:latin typeface="PT Serif"/>
              </a:rPr>
              <a:t>ri</a:t>
            </a:r>
            <a:r>
              <a:rPr lang="it-IT" sz="1600" b="0" i="0" dirty="0">
                <a:solidFill>
                  <a:srgbClr val="474747"/>
                </a:solidFill>
                <a:effectLst/>
                <a:latin typeface="PT Serif"/>
              </a:rPr>
              <a:t>-progettazione che, nata per fornire uno strumento snello e operativo, è diventata una vera e propria corsa agli ostacoli, dizionari in mano per comprendere la nomenclatura appositamente ricercata, e numerosissime telefonate interpretative. A che serve tutto questo? A nulla. La progettazione non può tradire la sua missione principale di accompagnamento del docente.</a:t>
            </a:r>
          </a:p>
          <a:p>
            <a:pPr fontAlgn="base"/>
            <a:r>
              <a:rPr lang="it-IT" sz="1600" b="0" i="0" dirty="0">
                <a:solidFill>
                  <a:srgbClr val="474747"/>
                </a:solidFill>
                <a:effectLst/>
                <a:latin typeface="PT Serif"/>
              </a:rPr>
              <a:t>Non può e non deve essere semplicemente un articolato artifizio linguistico. Progettare una lezione in tempi di </a:t>
            </a:r>
            <a:r>
              <a:rPr lang="it-IT" sz="1600" b="0" i="0" dirty="0" err="1">
                <a:solidFill>
                  <a:srgbClr val="474747"/>
                </a:solidFill>
                <a:effectLst/>
                <a:latin typeface="PT Serif"/>
              </a:rPr>
              <a:t>DaD</a:t>
            </a:r>
            <a:r>
              <a:rPr lang="it-IT" sz="1600" b="0" i="0" dirty="0">
                <a:solidFill>
                  <a:srgbClr val="474747"/>
                </a:solidFill>
                <a:effectLst/>
                <a:latin typeface="PT Serif"/>
              </a:rPr>
              <a:t>, vuol dire verificare come gestire la lezione asincrona o sincrona online e quali strumenti tecnologici utilizzare (valutandone l’efficacia e, principalmente, la ricaduta). Su cosa puntare e, fissato questo, come intervenire e cosa, successivamente, valutare. Partire, ad esempio, nel caso di un intervento sincrono online (esposizione in videoconferenza) o asincrono online (erogazione – learning </a:t>
            </a:r>
            <a:r>
              <a:rPr lang="it-IT" sz="1600" b="0" i="0" dirty="0" err="1">
                <a:solidFill>
                  <a:srgbClr val="474747"/>
                </a:solidFill>
                <a:effectLst/>
                <a:latin typeface="PT Serif"/>
              </a:rPr>
              <a:t>object</a:t>
            </a:r>
            <a:r>
              <a:rPr lang="it-IT" sz="1600" b="0" i="0" dirty="0">
                <a:solidFill>
                  <a:srgbClr val="474747"/>
                </a:solidFill>
                <a:effectLst/>
                <a:latin typeface="PT Serif"/>
              </a:rPr>
              <a:t>), da quali conoscenze (esposizione dei contenuti), da quali abilità (attività svolte dagli studenti) da quali competenze (ovvero da quali atteggiamenti, intesi essi, anche, come interazione e feedback); per comprendere cosa esattamente fare: A) fruire, acquisire o memorizzare? B) far lavorare in </a:t>
            </a:r>
            <a:r>
              <a:rPr lang="it-IT" sz="1600" b="0" i="0" dirty="0" err="1">
                <a:solidFill>
                  <a:srgbClr val="474747"/>
                </a:solidFill>
                <a:effectLst/>
                <a:latin typeface="PT Serif"/>
              </a:rPr>
              <a:t>DaD</a:t>
            </a:r>
            <a:r>
              <a:rPr lang="it-IT" sz="1600" b="0" i="0" dirty="0">
                <a:solidFill>
                  <a:srgbClr val="474747"/>
                </a:solidFill>
                <a:effectLst/>
                <a:latin typeface="PT Serif"/>
              </a:rPr>
              <a:t> (learning by </a:t>
            </a:r>
            <a:r>
              <a:rPr lang="it-IT" sz="1600" b="0" i="0" dirty="0" err="1">
                <a:solidFill>
                  <a:srgbClr val="474747"/>
                </a:solidFill>
                <a:effectLst/>
                <a:latin typeface="PT Serif"/>
              </a:rPr>
              <a:t>doing</a:t>
            </a:r>
            <a:r>
              <a:rPr lang="it-IT" sz="1600" b="0" i="0" dirty="0">
                <a:solidFill>
                  <a:srgbClr val="474747"/>
                </a:solidFill>
                <a:effectLst/>
                <a:latin typeface="PT Serif"/>
              </a:rPr>
              <a:t>)?;</a:t>
            </a:r>
            <a:r>
              <a:rPr lang="it-IT" b="0" i="0" dirty="0">
                <a:solidFill>
                  <a:srgbClr val="474747"/>
                </a:solidFill>
                <a:effectLst/>
                <a:latin typeface="PT Serif"/>
              </a:rPr>
              <a:t> C) </a:t>
            </a:r>
            <a:r>
              <a:rPr lang="it-IT" sz="1600" b="0" i="0" dirty="0">
                <a:solidFill>
                  <a:srgbClr val="474747"/>
                </a:solidFill>
                <a:effectLst/>
                <a:latin typeface="PT Serif"/>
              </a:rPr>
              <a:t>discutere, mantenere la relazione e, infine, cosa effettivamente restituire?</a:t>
            </a:r>
          </a:p>
        </p:txBody>
      </p:sp>
    </p:spTree>
    <p:extLst>
      <p:ext uri="{BB962C8B-B14F-4D97-AF65-F5344CB8AC3E}">
        <p14:creationId xmlns:p14="http://schemas.microsoft.com/office/powerpoint/2010/main" val="228945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9FE0C7F-9F45-42D0-B70A-160F25406B7D}"/>
              </a:ext>
            </a:extLst>
          </p:cNvPr>
          <p:cNvSpPr/>
          <p:nvPr/>
        </p:nvSpPr>
        <p:spPr>
          <a:xfrm>
            <a:off x="2180492" y="2413338"/>
            <a:ext cx="8001000" cy="1754326"/>
          </a:xfrm>
          <a:prstGeom prst="rect">
            <a:avLst/>
          </a:prstGeom>
        </p:spPr>
        <p:txBody>
          <a:bodyPr wrap="square">
            <a:spAutoFit/>
          </a:bodyPr>
          <a:lstStyle/>
          <a:p>
            <a:r>
              <a:rPr lang="it-IT" b="0" i="0" dirty="0">
                <a:solidFill>
                  <a:srgbClr val="474747"/>
                </a:solidFill>
                <a:effectLst/>
                <a:latin typeface="PT Serif"/>
              </a:rPr>
              <a:t>E, nel caso, invece, di un intervento sincrono online (con brainstorming, </a:t>
            </a:r>
            <a:r>
              <a:rPr lang="it-IT" b="0" i="0" dirty="0" err="1">
                <a:solidFill>
                  <a:srgbClr val="474747"/>
                </a:solidFill>
                <a:effectLst/>
                <a:latin typeface="PT Serif"/>
              </a:rPr>
              <a:t>modeling</a:t>
            </a:r>
            <a:r>
              <a:rPr lang="it-IT" b="0" i="0" dirty="0">
                <a:solidFill>
                  <a:srgbClr val="474747"/>
                </a:solidFill>
                <a:effectLst/>
                <a:latin typeface="PT Serif"/>
              </a:rPr>
              <a:t>, problem solving) e asincrono online (</a:t>
            </a:r>
            <a:r>
              <a:rPr lang="it-IT" b="0" i="0" dirty="0" err="1">
                <a:solidFill>
                  <a:srgbClr val="474747"/>
                </a:solidFill>
                <a:effectLst/>
                <a:latin typeface="PT Serif"/>
              </a:rPr>
              <a:t>modeling</a:t>
            </a:r>
            <a:r>
              <a:rPr lang="it-IT" b="0" i="0" dirty="0">
                <a:solidFill>
                  <a:srgbClr val="474747"/>
                </a:solidFill>
                <a:effectLst/>
                <a:latin typeface="PT Serif"/>
              </a:rPr>
              <a:t>, sviluppo), cosa sarebbe necessario assicurare nella progettazione di una lezione? Cosa fare? Erogare e trasmettere conoscenze? Sperimentare, scoprire, risolvere e cooperare abilità? Discutere, mantenere la relazione e restituire competenze?</a:t>
            </a:r>
            <a:endParaRPr lang="it-IT" dirty="0"/>
          </a:p>
        </p:txBody>
      </p:sp>
    </p:spTree>
    <p:extLst>
      <p:ext uri="{BB962C8B-B14F-4D97-AF65-F5344CB8AC3E}">
        <p14:creationId xmlns:p14="http://schemas.microsoft.com/office/powerpoint/2010/main" val="39519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42C1E8F-2F13-406C-8B99-93BE11B64693}"/>
              </a:ext>
            </a:extLst>
          </p:cNvPr>
          <p:cNvSpPr/>
          <p:nvPr/>
        </p:nvSpPr>
        <p:spPr>
          <a:xfrm>
            <a:off x="914399" y="755008"/>
            <a:ext cx="6434357" cy="369332"/>
          </a:xfrm>
          <a:prstGeom prst="rect">
            <a:avLst/>
          </a:prstGeom>
        </p:spPr>
        <p:txBody>
          <a:bodyPr wrap="square">
            <a:spAutoFit/>
          </a:bodyPr>
          <a:lstStyle/>
          <a:p>
            <a:pPr fontAlgn="base"/>
            <a:r>
              <a:rPr lang="it-IT" b="1" i="0" dirty="0">
                <a:solidFill>
                  <a:srgbClr val="474747"/>
                </a:solidFill>
                <a:effectLst/>
                <a:latin typeface="inherit"/>
              </a:rPr>
              <a:t>La scheda di progettazione</a:t>
            </a:r>
            <a:endParaRPr lang="it-IT" b="1" i="0" dirty="0">
              <a:solidFill>
                <a:srgbClr val="474747"/>
              </a:solidFill>
              <a:effectLst/>
              <a:latin typeface="PT Serif"/>
            </a:endParaRPr>
          </a:p>
        </p:txBody>
      </p:sp>
      <p:sp>
        <p:nvSpPr>
          <p:cNvPr id="3" name="Rettangolo 2">
            <a:extLst>
              <a:ext uri="{FF2B5EF4-FFF2-40B4-BE49-F238E27FC236}">
                <a16:creationId xmlns:a16="http://schemas.microsoft.com/office/drawing/2014/main" id="{6ECD77CA-84F1-4F04-BBDD-ACC76BFEBF2B}"/>
              </a:ext>
            </a:extLst>
          </p:cNvPr>
          <p:cNvSpPr/>
          <p:nvPr/>
        </p:nvSpPr>
        <p:spPr>
          <a:xfrm>
            <a:off x="808892" y="1317072"/>
            <a:ext cx="10407189" cy="3693319"/>
          </a:xfrm>
          <a:prstGeom prst="rect">
            <a:avLst/>
          </a:prstGeom>
        </p:spPr>
        <p:txBody>
          <a:bodyPr wrap="square">
            <a:spAutoFit/>
          </a:bodyPr>
          <a:lstStyle/>
          <a:p>
            <a:r>
              <a:rPr lang="it-IT" b="0" i="0" dirty="0">
                <a:solidFill>
                  <a:srgbClr val="474747"/>
                </a:solidFill>
                <a:effectLst/>
                <a:latin typeface="PT Serif"/>
              </a:rPr>
              <a:t>Se una scheda di progettazione ci deve essere, è necessario che sia, unitaria per l’istituto (senza improvvisazione, dunque) e principalmente utile. La progettazione dovrebbe essere lasciata ai docenti in base alle loro necessità e come sintesi del loro intervento didattico. Nulla di avulso, dunque, da un meccanismo corroborato. Tanto più è funzionale quanto più è usato. Ci limiteremo qui, non tanto a fornire un format (anche, comunque, assolutamente modificabile), quanto a fornire gli elementi dai quali, assolutamente, non si può prescindere, per una progettazione funzionale. Mai dimostrare che l’azione è segmentata o frammentata… Mai… È necessario fornire a chi ci legge e a chi ci ascolta, ai genitori e agli alunni, una unitarietà del processo educativo e dell’intervento didattico. E, congiuntamente lavorare per segmentare gli interventi. Bisogna, cioè, fornire agli alunni un pezzo per volta dell’intervento progettato. E congiuntamente lavorare per rispondere alle tante domande che assillano l’insegnante coscienzioso e seriamente impegnato nella </a:t>
            </a:r>
            <a:r>
              <a:rPr lang="it-IT" b="0" i="0" dirty="0" err="1">
                <a:solidFill>
                  <a:srgbClr val="474747"/>
                </a:solidFill>
                <a:effectLst/>
                <a:latin typeface="PT Serif"/>
              </a:rPr>
              <a:t>DaD</a:t>
            </a:r>
            <a:r>
              <a:rPr lang="it-IT" b="0" i="0" dirty="0">
                <a:solidFill>
                  <a:srgbClr val="474747"/>
                </a:solidFill>
                <a:effectLst/>
                <a:latin typeface="PT Serif"/>
              </a:rPr>
              <a:t>. Ovvero: Come mantenere alta l’attenzione? Come coinvolgere gli studenti attivamente? Come aiutarli a autoregolare il loro apprendimento? Esiste una soluzione: il Chunking.</a:t>
            </a:r>
            <a:endParaRPr lang="it-IT" dirty="0"/>
          </a:p>
        </p:txBody>
      </p:sp>
    </p:spTree>
    <p:extLst>
      <p:ext uri="{BB962C8B-B14F-4D97-AF65-F5344CB8AC3E}">
        <p14:creationId xmlns:p14="http://schemas.microsoft.com/office/powerpoint/2010/main" val="69905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21E8909-1854-491D-B4C4-DDAB89C978C0}"/>
              </a:ext>
            </a:extLst>
          </p:cNvPr>
          <p:cNvSpPr/>
          <p:nvPr/>
        </p:nvSpPr>
        <p:spPr>
          <a:xfrm rot="10800000" flipV="1">
            <a:off x="847288" y="757483"/>
            <a:ext cx="6719582" cy="369332"/>
          </a:xfrm>
          <a:prstGeom prst="rect">
            <a:avLst/>
          </a:prstGeom>
        </p:spPr>
        <p:txBody>
          <a:bodyPr wrap="square">
            <a:spAutoFit/>
          </a:bodyPr>
          <a:lstStyle/>
          <a:p>
            <a:pPr fontAlgn="base"/>
            <a:r>
              <a:rPr lang="it-IT" b="1" i="0" dirty="0">
                <a:solidFill>
                  <a:srgbClr val="474747"/>
                </a:solidFill>
                <a:effectLst/>
                <a:latin typeface="inherit"/>
              </a:rPr>
              <a:t>Il Chunking e le regole del Metodo</a:t>
            </a:r>
            <a:endParaRPr lang="it-IT" b="1" i="0" dirty="0">
              <a:solidFill>
                <a:srgbClr val="474747"/>
              </a:solidFill>
              <a:effectLst/>
              <a:latin typeface="PT Serif"/>
            </a:endParaRPr>
          </a:p>
        </p:txBody>
      </p:sp>
      <p:sp>
        <p:nvSpPr>
          <p:cNvPr id="3" name="Rettangolo 2">
            <a:extLst>
              <a:ext uri="{FF2B5EF4-FFF2-40B4-BE49-F238E27FC236}">
                <a16:creationId xmlns:a16="http://schemas.microsoft.com/office/drawing/2014/main" id="{6B290929-7CCD-45A1-A864-ED500C77F38B}"/>
              </a:ext>
            </a:extLst>
          </p:cNvPr>
          <p:cNvSpPr/>
          <p:nvPr/>
        </p:nvSpPr>
        <p:spPr>
          <a:xfrm>
            <a:off x="1090246" y="1459523"/>
            <a:ext cx="9952892" cy="2308324"/>
          </a:xfrm>
          <a:prstGeom prst="rect">
            <a:avLst/>
          </a:prstGeom>
        </p:spPr>
        <p:txBody>
          <a:bodyPr wrap="square">
            <a:spAutoFit/>
          </a:bodyPr>
          <a:lstStyle/>
          <a:p>
            <a:r>
              <a:rPr lang="it-IT" b="0" i="0" dirty="0">
                <a:solidFill>
                  <a:srgbClr val="474747"/>
                </a:solidFill>
                <a:effectLst/>
                <a:latin typeface="PT Serif"/>
              </a:rPr>
              <a:t>Il Chunking è una esperienza formativa che consta nello smontare notizie articolate in modo da conseguire unità elementari più facili da memorizzare (ma non solamente, naturalmente) e da gestire. Il verbo “to </a:t>
            </a:r>
            <a:r>
              <a:rPr lang="it-IT" b="0" i="0" dirty="0" err="1">
                <a:solidFill>
                  <a:srgbClr val="474747"/>
                </a:solidFill>
                <a:effectLst/>
                <a:latin typeface="PT Serif"/>
              </a:rPr>
              <a:t>chunk</a:t>
            </a:r>
            <a:r>
              <a:rPr lang="it-IT" b="0" i="0" dirty="0">
                <a:solidFill>
                  <a:srgbClr val="474747"/>
                </a:solidFill>
                <a:effectLst/>
                <a:latin typeface="PT Serif"/>
              </a:rPr>
              <a:t>” indica, infatti, il “fare a pezzi”, e il nome “</a:t>
            </a:r>
            <a:r>
              <a:rPr lang="it-IT" b="0" i="0" dirty="0" err="1">
                <a:solidFill>
                  <a:srgbClr val="474747"/>
                </a:solidFill>
                <a:effectLst/>
                <a:latin typeface="PT Serif"/>
              </a:rPr>
              <a:t>Chunk</a:t>
            </a:r>
            <a:r>
              <a:rPr lang="it-IT" b="0" i="0" dirty="0">
                <a:solidFill>
                  <a:srgbClr val="474747"/>
                </a:solidFill>
                <a:effectLst/>
                <a:latin typeface="PT Serif"/>
              </a:rPr>
              <a:t>” indica il pezzo o il blocco, si potrebbe tradurre anche “spezzettare”. Chunking è, così, l’azione di “ridurre in blocchi” qualche cosa di ampio, articolato, quella che René Descartes aveva definito regola della analisi: «[…] dividere ognuna delle difficoltà sotto esame nel maggior numero di parti possibile, e per quanto fosse necessario per un’adeguata soluzione». Un esempio per comprendere cosa sia il Chunking è stabilito dal modo in cui rammentiamo i numeri telefonici: frazionai in blocchi di cifre.</a:t>
            </a:r>
            <a:endParaRPr lang="it-IT" dirty="0"/>
          </a:p>
        </p:txBody>
      </p:sp>
    </p:spTree>
    <p:extLst>
      <p:ext uri="{BB962C8B-B14F-4D97-AF65-F5344CB8AC3E}">
        <p14:creationId xmlns:p14="http://schemas.microsoft.com/office/powerpoint/2010/main" val="33093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151993D-53BE-4D51-9414-CF04DF3FEB25}"/>
              </a:ext>
            </a:extLst>
          </p:cNvPr>
          <p:cNvSpPr/>
          <p:nvPr/>
        </p:nvSpPr>
        <p:spPr>
          <a:xfrm rot="10800000" flipV="1">
            <a:off x="763398" y="656518"/>
            <a:ext cx="7436768" cy="646331"/>
          </a:xfrm>
          <a:prstGeom prst="rect">
            <a:avLst/>
          </a:prstGeom>
        </p:spPr>
        <p:txBody>
          <a:bodyPr wrap="square">
            <a:spAutoFit/>
          </a:bodyPr>
          <a:lstStyle/>
          <a:p>
            <a:pPr fontAlgn="base"/>
            <a:endParaRPr lang="it-IT" b="1" i="0" dirty="0">
              <a:solidFill>
                <a:srgbClr val="474747"/>
              </a:solidFill>
              <a:effectLst/>
              <a:latin typeface="inherit"/>
            </a:endParaRPr>
          </a:p>
          <a:p>
            <a:pPr fontAlgn="base"/>
            <a:r>
              <a:rPr lang="it-IT" b="1" i="0" dirty="0">
                <a:solidFill>
                  <a:srgbClr val="474747"/>
                </a:solidFill>
                <a:effectLst/>
                <a:latin typeface="inherit"/>
              </a:rPr>
              <a:t>Chunking non è solamente memorizzazione</a:t>
            </a:r>
            <a:endParaRPr lang="it-IT" b="1" i="0" dirty="0">
              <a:solidFill>
                <a:srgbClr val="474747"/>
              </a:solidFill>
              <a:effectLst/>
              <a:latin typeface="PT Serif"/>
            </a:endParaRPr>
          </a:p>
        </p:txBody>
      </p:sp>
      <p:sp>
        <p:nvSpPr>
          <p:cNvPr id="3" name="Rettangolo 2">
            <a:extLst>
              <a:ext uri="{FF2B5EF4-FFF2-40B4-BE49-F238E27FC236}">
                <a16:creationId xmlns:a16="http://schemas.microsoft.com/office/drawing/2014/main" id="{8F2698E1-CD00-4AFC-AA41-72DC432B0210}"/>
              </a:ext>
            </a:extLst>
          </p:cNvPr>
          <p:cNvSpPr/>
          <p:nvPr/>
        </p:nvSpPr>
        <p:spPr>
          <a:xfrm>
            <a:off x="1934308" y="2323750"/>
            <a:ext cx="8367374" cy="1754326"/>
          </a:xfrm>
          <a:prstGeom prst="rect">
            <a:avLst/>
          </a:prstGeom>
        </p:spPr>
        <p:txBody>
          <a:bodyPr wrap="square">
            <a:spAutoFit/>
          </a:bodyPr>
          <a:lstStyle/>
          <a:p>
            <a:r>
              <a:rPr lang="it-IT" b="0" i="0" dirty="0">
                <a:solidFill>
                  <a:srgbClr val="474747"/>
                </a:solidFill>
                <a:effectLst/>
                <a:latin typeface="PT Serif"/>
              </a:rPr>
              <a:t>In “Psicologia Cognitiva” il termine viene usato per disegnare i fenomeni adoperati per memorizzazione a breve termine, ma il metodo della divisione in blocchi del dato non è solo una tecnica “naturale” di apprendimento mnemonico, può essere allargato a vari ambiti come ad esempio la lettura, la scrittura, il comparare, il porre in relazione, il poter confrontare ma anche il produrre, il cercare di imparare e l’apprendere.</a:t>
            </a:r>
            <a:endParaRPr lang="it-IT" dirty="0"/>
          </a:p>
        </p:txBody>
      </p:sp>
    </p:spTree>
    <p:extLst>
      <p:ext uri="{BB962C8B-B14F-4D97-AF65-F5344CB8AC3E}">
        <p14:creationId xmlns:p14="http://schemas.microsoft.com/office/powerpoint/2010/main" val="4025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TotalTime>
  <Words>1781</Words>
  <Application>Microsoft Office PowerPoint</Application>
  <PresentationFormat>Widescreen</PresentationFormat>
  <Paragraphs>21</Paragraphs>
  <Slides>12</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Garamond</vt:lpstr>
      <vt:lpstr>inherit</vt:lpstr>
      <vt:lpstr>PT Serif</vt:lpstr>
      <vt:lpstr>Organico</vt:lpstr>
      <vt:lpstr>     Come progettare una lezione a distanza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progettare una lezione a distanza</dc:title>
  <dc:creator>Giuseppe Salerno</dc:creator>
  <cp:lastModifiedBy>Giuseppe Salerno</cp:lastModifiedBy>
  <cp:revision>19</cp:revision>
  <dcterms:created xsi:type="dcterms:W3CDTF">2020-04-28T08:28:46Z</dcterms:created>
  <dcterms:modified xsi:type="dcterms:W3CDTF">2020-04-29T09:33:23Z</dcterms:modified>
</cp:coreProperties>
</file>